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503" r:id="rId3"/>
    <p:sldId id="262" r:id="rId4"/>
    <p:sldId id="359" r:id="rId5"/>
    <p:sldId id="332" r:id="rId6"/>
    <p:sldId id="428" r:id="rId7"/>
    <p:sldId id="425" r:id="rId8"/>
    <p:sldId id="426" r:id="rId9"/>
    <p:sldId id="427" r:id="rId10"/>
    <p:sldId id="429" r:id="rId11"/>
    <p:sldId id="430" r:id="rId12"/>
    <p:sldId id="431" r:id="rId13"/>
    <p:sldId id="432" r:id="rId14"/>
    <p:sldId id="433" r:id="rId15"/>
    <p:sldId id="436" r:id="rId16"/>
    <p:sldId id="435" r:id="rId17"/>
    <p:sldId id="437" r:id="rId18"/>
    <p:sldId id="438" r:id="rId19"/>
    <p:sldId id="439" r:id="rId20"/>
    <p:sldId id="504" r:id="rId21"/>
    <p:sldId id="505" r:id="rId22"/>
    <p:sldId id="506" r:id="rId23"/>
    <p:sldId id="523" r:id="rId24"/>
    <p:sldId id="525" r:id="rId25"/>
    <p:sldId id="524" r:id="rId26"/>
    <p:sldId id="510" r:id="rId27"/>
    <p:sldId id="511" r:id="rId28"/>
    <p:sldId id="512" r:id="rId29"/>
    <p:sldId id="513" r:id="rId30"/>
    <p:sldId id="515" r:id="rId31"/>
    <p:sldId id="516" r:id="rId32"/>
    <p:sldId id="517" r:id="rId33"/>
    <p:sldId id="518" r:id="rId34"/>
    <p:sldId id="519" r:id="rId35"/>
    <p:sldId id="520" r:id="rId36"/>
    <p:sldId id="521" r:id="rId37"/>
    <p:sldId id="522" r:id="rId38"/>
    <p:sldId id="509" r:id="rId39"/>
    <p:sldId id="507" r:id="rId40"/>
    <p:sldId id="50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55CF-1219-41C8-8B58-66B4AF6684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F10485-7D8A-498B-9366-1D903D80C8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81F86-01F4-4856-BDDF-3D5BC4530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12-05-2023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E61DA-C2A5-48CA-9078-1B1D1357E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FA52B-470F-42FD-87C5-2DE4442DA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300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2E5AF-B45E-4818-B164-190A701E1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5DC0C4-24D8-4EA1-A46C-DEAB571DBC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E1C6E-7D45-4DE3-A51D-3441C9480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12-05-2023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068A0-6236-4080-8D00-67A59EB09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BE01B-9213-429F-AB43-BDE1C077E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1736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AC38E8-2FE5-4B4A-8A03-A2A65362F6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44DB88-E0DF-4E2B-82D6-411109557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84BC7-18AF-4C06-ACDB-EC2BE129C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12-05-2023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AB1688-CA98-4102-B67C-0CE7B3719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5BB8E-8662-4EF1-A418-E85F60E9E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77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33D71-9FA6-4C08-ACF0-C53C351DE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EE549-37DB-468D-9476-6B8C1C1FD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0A4DC-7735-47AD-851A-C74599624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12-05-2023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43FBC-A5D1-43BD-9DA0-D398ABDA2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12916-2335-483B-94EA-D11851E5B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2056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63A2F-18F7-4536-99F2-FC8B27595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09D9B-9245-44DC-AC75-443ED57CA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A991A-C6AB-403A-B977-F46238364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12-05-2023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D9759-DC1E-4975-97B2-29C7C3594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CA209-750C-4C8B-B751-3416FE889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7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F4987-E498-4262-9559-D09193AD4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2AE04-584A-4F87-BD3F-2056E4357F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8D97F2-CC13-4DBD-9769-D973C0E93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545AF0-178D-49FD-8D2A-89C0433B6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12-05-2023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5483B5-7D5A-45B3-A598-596291955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9FF5C5-AD43-44E6-80BD-C04A8C6B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1887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15758-23C2-4D79-9E83-D4C691645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DBBC0-5F55-4BDB-97E8-9092F9D546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BC9E7-1AD9-47BC-A0F5-3419A89AFA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4AA541-9D84-43E6-93AC-26ACD49AB8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CA9F41-1D69-40B0-BB52-67C7B312F3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0EBD2-2B98-43A1-B284-EDEE62651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12-05-2023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18D130-C756-42B5-A702-84186DC7B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1C5564-0948-403D-A11A-0363F3B8A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7723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07483-06BC-40D1-A55A-6128B568F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F2182A-79CE-45F7-8387-6C454837E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12-05-2023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DB040-5280-425A-B483-26C0059E8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BBA076-5D8E-41FA-9AF0-F0AF4DAB7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937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D1A081-B71C-4345-89F8-9CC0E8E6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12-05-2023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F222AE-D850-4966-A9FD-C25F7B3DC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B98C3-564C-496D-8699-90B1B866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6971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FC436-126E-4458-A651-DE1D872BE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6E34A-3D2E-41BA-9394-4CA6D9C3B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F80B13-0F72-4E99-BEC1-6E0BE3CF1D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BFC060-5E9C-455B-AE8D-53ED20C9E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12-05-2023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7E7918-BF7D-44F8-8F9F-E373996A4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C38C50-9B37-4DF1-8F28-F241EAB62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5635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29F5-AD17-404B-A6EC-2DF9ABF90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21CD5B-EAF0-456D-93F4-242DBB7EF6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900FED-5D0C-4FB1-A607-68E64A9744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6042A-E778-40B6-87F9-2CB8B9590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12-05-2023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787971-2E19-4C5D-94F0-E4CEF7D16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E4E3BF-D202-4868-BA7C-52B27F1BF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5423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39DD86-E235-4F02-B9D6-DB6200F29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EC0324-19E9-4A3B-B2A2-C3D9331B6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B1F1D-995C-4D9C-8447-9CCEBBE00A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48485-EDEB-4E5A-BB3A-BC2391E627B4}" type="datetimeFigureOut">
              <a:rPr lang="en-IN" smtClean="0"/>
              <a:pPr/>
              <a:t>12-05-2023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AA717-D969-4E51-B1F1-1BE930E17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69EE7-3E26-4A0E-9B5A-FE84B4D0EB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6240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kaushalya.tech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killbasics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14/06/introduction-random-forest-simplified/" TargetMode="External"/><Relationship Id="rId2" Type="http://schemas.openxmlformats.org/officeDocument/2006/relationships/hyperlink" Target="https://www.analyticsvidhya.com/blog/2015/01/decision-tree-simplified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kaushalya.tech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7D267-3931-42EE-8A02-E5E64C3D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28086"/>
            <a:ext cx="9144000" cy="2063067"/>
          </a:xfrm>
        </p:spPr>
        <p:txBody>
          <a:bodyPr>
            <a:normAutofit fontScale="90000"/>
          </a:bodyPr>
          <a:lstStyle/>
          <a:p>
            <a:b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Machine Learning Algorithms</a:t>
            </a:r>
            <a:b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4900" dirty="0">
                <a:latin typeface="Arial" panose="020B0604020202020204" pitchFamily="34" charset="0"/>
                <a:cs typeface="Arial" panose="020B0604020202020204" pitchFamily="34" charset="0"/>
              </a:rPr>
              <a:t>Linear and Logistic Regression</a:t>
            </a:r>
            <a:b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59FEE3-B41D-441A-ADEC-C99C8C9716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50702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IN" b="1" dirty="0" err="1">
                <a:latin typeface="Arial" panose="020B0604020202020204" pitchFamily="34" charset="0"/>
                <a:cs typeface="Arial" panose="020B0604020202020204" pitchFamily="34" charset="0"/>
              </a:rPr>
              <a:t>Raghu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 Prasad </a:t>
            </a:r>
            <a:r>
              <a:rPr lang="en-IN" b="1" dirty="0" err="1">
                <a:latin typeface="Arial" panose="020B0604020202020204" pitchFamily="34" charset="0"/>
                <a:cs typeface="Arial" panose="020B0604020202020204" pitchFamily="34" charset="0"/>
              </a:rPr>
              <a:t>Konandur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9845547471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www.kaushalya.tech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raghuprasadkonandur@kaushalya.tech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423507-69B1-4DDE-954A-E8D22BA0C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682" y="398670"/>
            <a:ext cx="2309060" cy="21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91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Linear Regression – Multiple Variable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Home price</a:t>
            </a:r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E2AAD7-D8CF-4062-AA7E-B11B98C18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681947"/>
            <a:ext cx="4797490" cy="3961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BDAEE3-F6D6-4F77-9F43-E25DF184D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102" y="3704252"/>
            <a:ext cx="6643396" cy="265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282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Dummy Variables – One Hot Encoding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Using Pandas – </a:t>
            </a:r>
            <a:r>
              <a:rPr lang="en-IN" dirty="0" err="1"/>
              <a:t>get_dummies</a:t>
            </a:r>
            <a:endParaRPr lang="en-IN" dirty="0"/>
          </a:p>
          <a:p>
            <a:r>
              <a:rPr lang="en-IN" dirty="0"/>
              <a:t>Using </a:t>
            </a:r>
            <a:r>
              <a:rPr lang="en-IN" dirty="0" err="1"/>
              <a:t>sklearn</a:t>
            </a:r>
            <a:r>
              <a:rPr lang="en-IN" dirty="0"/>
              <a:t> – </a:t>
            </a:r>
            <a:r>
              <a:rPr lang="en-IN" dirty="0" err="1"/>
              <a:t>OneHotEncoding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F2AF42-1FED-4C0B-93DE-42999CEE6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947" y="2861829"/>
            <a:ext cx="6116971" cy="37442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3EE633-FC7A-478D-91DD-A65CBA13D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184" y="2897843"/>
            <a:ext cx="3833192" cy="370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9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Dummy Variables – One Hot Encoding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Using Pandas – </a:t>
            </a:r>
            <a:r>
              <a:rPr lang="en-IN" dirty="0" err="1"/>
              <a:t>get_dummies</a:t>
            </a:r>
            <a:endParaRPr lang="en-IN" dirty="0"/>
          </a:p>
          <a:p>
            <a:r>
              <a:rPr lang="en-IN" dirty="0"/>
              <a:t>Using </a:t>
            </a:r>
            <a:r>
              <a:rPr lang="en-IN" dirty="0" err="1"/>
              <a:t>sklearn</a:t>
            </a:r>
            <a:r>
              <a:rPr lang="en-IN" dirty="0"/>
              <a:t> – </a:t>
            </a:r>
            <a:r>
              <a:rPr lang="en-IN" dirty="0" err="1"/>
              <a:t>OneHotEncoding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F2AF42-1FED-4C0B-93DE-42999CEE6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947" y="2861829"/>
            <a:ext cx="6116971" cy="37442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3EE633-FC7A-478D-91DD-A65CBA13D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184" y="2897843"/>
            <a:ext cx="3833192" cy="370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51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Dummy Variables – One Hot Encoding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Using Pandas – </a:t>
            </a:r>
            <a:r>
              <a:rPr lang="en-IN" dirty="0" err="1"/>
              <a:t>get_dummies</a:t>
            </a:r>
            <a:endParaRPr lang="en-IN" dirty="0"/>
          </a:p>
          <a:p>
            <a:r>
              <a:rPr lang="en-IN" dirty="0"/>
              <a:t>Using </a:t>
            </a:r>
            <a:r>
              <a:rPr lang="en-IN" dirty="0" err="1"/>
              <a:t>sklearn</a:t>
            </a:r>
            <a:r>
              <a:rPr lang="en-IN" dirty="0"/>
              <a:t> – </a:t>
            </a:r>
            <a:r>
              <a:rPr lang="en-IN" dirty="0" err="1"/>
              <a:t>OneHotEncoding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BF3F77-361D-44BF-974F-FF2DC1CD1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28" y="3069770"/>
            <a:ext cx="4474136" cy="36485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3912E8-E250-4826-BA0E-DB13CEACF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192" y="3265714"/>
            <a:ext cx="6736808" cy="345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068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Logistic Regression – Binary Classification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4C0262-38B9-40C6-ACD5-D5D7ADB13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605" y="1690689"/>
            <a:ext cx="5623122" cy="46212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CD2ABE-5E00-4A44-82A2-E7E118687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132" y="1960562"/>
            <a:ext cx="4822372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77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Logistic Regression – Binary Classification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B60299-828C-4FE9-8CC6-150E3D649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069" y="1567543"/>
            <a:ext cx="5514392" cy="49253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8EB7F6-5AB2-4570-ADFC-802A0CFBB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330" y="1362269"/>
            <a:ext cx="4934339" cy="513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984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Logistic Regression – Binary Classification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AB9677-6ACD-4E28-944D-FDC57D0A9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391" y="1923489"/>
            <a:ext cx="4217727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E347E3-7A3A-4C06-A258-42762BC05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755" y="1690688"/>
            <a:ext cx="5688854" cy="458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594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Logistic Regression – Binary Classification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6D3017-A02B-4259-9C24-C2BC08DBF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903" y="2034072"/>
            <a:ext cx="5621130" cy="4066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476EEE-002B-4310-AAE2-65A7C066C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314" y="2108718"/>
            <a:ext cx="4430486" cy="399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25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Logistic Regression – Binary Classification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BDD759-AED7-41EC-84BB-CE598B12F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642" y="1569559"/>
            <a:ext cx="9106676" cy="472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62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Logistic Regression – Multiclass Classification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CD6A3B-3A31-48DA-BE69-9CF0EDA54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23" y="1291404"/>
            <a:ext cx="9946432" cy="508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98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1D3BD-21ED-4200-A35D-5864E79F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AE32C-01B9-4D24-8F7D-680E6749A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Raghu Prasad – BE, MS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Total of 29 years of experience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7 years as a lecturer in an Engineering College</a:t>
            </a:r>
          </a:p>
          <a:p>
            <a:r>
              <a:rPr lang="en-IN">
                <a:latin typeface="Arial" panose="020B0604020202020204" pitchFamily="34" charset="0"/>
                <a:cs typeface="Arial" panose="020B0604020202020204" pitchFamily="34" charset="0"/>
              </a:rPr>
              <a:t>22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Years into IT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Worked with companies like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CISCO,CSC,ICICI,First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Apex – NTT Data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Currently into Corporate training and consultancy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Worked with corporates and public sector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Service Offerings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– In person/On-line/Corporate/Academic Institutes</a:t>
            </a:r>
          </a:p>
          <a:p>
            <a:r>
              <a:rPr lang="en-IN" sz="2900" b="1" dirty="0">
                <a:latin typeface="Arial" panose="020B0604020202020204" pitchFamily="34" charset="0"/>
                <a:cs typeface="Arial" panose="020B0604020202020204" pitchFamily="34" charset="0"/>
              </a:rPr>
              <a:t>Consultancy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– Consultant to vendor of Atal Tinkering Lab/ECIL-ECIT,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Incarnus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– Healthcare Service Provider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Technologies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Java,Python,Web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technologies,Java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Script technologies (MEAN stack),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IOT,Test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Automation,Machine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Learning,Artificial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Intelligence,ERP,.NET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Customers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Philips,L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T,NextGen,Incarnus,Aspire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system,BGS-IT,Sindhi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College,Malnad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Enginering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College,S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B College of Management, REVA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University,Nagarjuna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Engineering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College,Dayanand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Sagar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University,Acharya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Institute of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Technology,NIE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Mysore,NIT-Imphal,etc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3244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7983" y="1934598"/>
            <a:ext cx="9710777" cy="4163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830" y="1836358"/>
            <a:ext cx="5441058" cy="3259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6559498" y="1843914"/>
            <a:ext cx="5116104" cy="3219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8668" y="1934598"/>
            <a:ext cx="9438724" cy="4216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algorithm to minimize a function by optimizing </a:t>
            </a:r>
            <a:r>
              <a:rPr lang="en-US" dirty="0" err="1"/>
              <a:t>paramters</a:t>
            </a:r>
            <a:endParaRPr lang="en-US" dirty="0"/>
          </a:p>
          <a:p>
            <a:r>
              <a:rPr lang="en-US" dirty="0"/>
              <a:t>Example – </a:t>
            </a:r>
            <a:r>
              <a:rPr lang="en-US" dirty="0" err="1"/>
              <a:t>Maths</a:t>
            </a:r>
            <a:r>
              <a:rPr lang="en-US" dirty="0"/>
              <a:t> test max marks 50</a:t>
            </a:r>
          </a:p>
          <a:p>
            <a:r>
              <a:rPr lang="en-US" dirty="0"/>
              <a:t>Guess marks – 40. Its too much</a:t>
            </a:r>
          </a:p>
          <a:p>
            <a:r>
              <a:rPr lang="en-US" dirty="0"/>
              <a:t>Guess marks – 30 .Its too less</a:t>
            </a:r>
          </a:p>
          <a:p>
            <a:r>
              <a:rPr lang="en-US" dirty="0"/>
              <a:t>Guess marks – 35 .. Correct</a:t>
            </a:r>
          </a:p>
          <a:p>
            <a:r>
              <a:rPr lang="en-US" dirty="0"/>
              <a:t>New Value = Old Value – step size</a:t>
            </a:r>
          </a:p>
          <a:p>
            <a:r>
              <a:rPr lang="en-US" dirty="0"/>
              <a:t>Step size = </a:t>
            </a:r>
            <a:r>
              <a:rPr lang="en-US" dirty="0" err="1"/>
              <a:t>Learing</a:t>
            </a:r>
            <a:r>
              <a:rPr lang="en-US" dirty="0"/>
              <a:t> rate* slope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9802" y="2264208"/>
            <a:ext cx="2606675" cy="199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11097" y="2244435"/>
            <a:ext cx="3009900" cy="1953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79810" y="2323811"/>
            <a:ext cx="2987675" cy="212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2086" y="1771650"/>
            <a:ext cx="3208337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Metrics In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1. Confusion Matrix</a:t>
            </a:r>
          </a:p>
          <a:p>
            <a:r>
              <a:rPr lang="en-US" dirty="0"/>
              <a:t>2. False Positive Rate – FPR (Type 1 Error)</a:t>
            </a:r>
          </a:p>
          <a:p>
            <a:r>
              <a:rPr lang="en-US" dirty="0"/>
              <a:t>3. False Negative Rate – FNR (Type 2 Error)</a:t>
            </a:r>
          </a:p>
          <a:p>
            <a:r>
              <a:rPr lang="en-US" dirty="0"/>
              <a:t>4. Recall (</a:t>
            </a:r>
            <a:r>
              <a:rPr lang="en-US" dirty="0" err="1"/>
              <a:t>TPR,Sensitivity</a:t>
            </a:r>
            <a:r>
              <a:rPr lang="en-US" dirty="0"/>
              <a:t>)</a:t>
            </a:r>
          </a:p>
          <a:p>
            <a:r>
              <a:rPr lang="en-US" dirty="0"/>
              <a:t>5. Precision (+</a:t>
            </a:r>
            <a:r>
              <a:rPr lang="en-US" dirty="0" err="1"/>
              <a:t>ve</a:t>
            </a:r>
            <a:r>
              <a:rPr lang="en-US" dirty="0"/>
              <a:t> Prod Val)</a:t>
            </a:r>
          </a:p>
          <a:p>
            <a:r>
              <a:rPr lang="en-US" dirty="0"/>
              <a:t>6. Accuracy</a:t>
            </a:r>
          </a:p>
          <a:p>
            <a:r>
              <a:rPr lang="en-US" dirty="0"/>
              <a:t>7. F1 Score (F Beta)</a:t>
            </a:r>
          </a:p>
          <a:p>
            <a:r>
              <a:rPr lang="en-US" dirty="0"/>
              <a:t>8. Cohen Kappa</a:t>
            </a:r>
          </a:p>
          <a:p>
            <a:r>
              <a:rPr lang="en-US" dirty="0"/>
              <a:t>9. </a:t>
            </a:r>
            <a:r>
              <a:rPr lang="en-US" dirty="0" err="1"/>
              <a:t>RoC</a:t>
            </a:r>
            <a:r>
              <a:rPr lang="en-US" dirty="0"/>
              <a:t> </a:t>
            </a:r>
            <a:r>
              <a:rPr lang="en-US" dirty="0" err="1"/>
              <a:t>Curve,AUC</a:t>
            </a:r>
            <a:r>
              <a:rPr lang="en-US" dirty="0"/>
              <a:t> Score</a:t>
            </a:r>
          </a:p>
          <a:p>
            <a:r>
              <a:rPr lang="en-US" dirty="0"/>
              <a:t>10. PR Curve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Metrics In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6552" y="1851787"/>
            <a:ext cx="3268662" cy="3497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55885" y="1828800"/>
            <a:ext cx="3657600" cy="349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70127" y="1843532"/>
            <a:ext cx="3414712" cy="3478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Metrics In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2813" y="1858963"/>
            <a:ext cx="35052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86263" y="1874520"/>
            <a:ext cx="3414712" cy="3108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84351" y="1863344"/>
            <a:ext cx="3314700" cy="3605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Metrics In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4240" y="1892300"/>
            <a:ext cx="4160838" cy="261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3126" y="1814767"/>
            <a:ext cx="3768153" cy="4330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1D3BD-21ED-4200-A35D-5864E79F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AE32C-01B9-4D24-8F7D-680E6749A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Supervised machine learning</a:t>
            </a:r>
          </a:p>
          <a:p>
            <a:pPr lvl="1"/>
            <a:r>
              <a:rPr lang="en-IN" dirty="0"/>
              <a:t>Linear Regression</a:t>
            </a:r>
          </a:p>
          <a:p>
            <a:pPr lvl="1"/>
            <a:r>
              <a:rPr lang="en-IN" dirty="0"/>
              <a:t>Logistic Regression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49976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Precision,Recall,F1 Score</a:t>
            </a:r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1886870"/>
            <a:ext cx="10972800" cy="3952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Precision,Recall,F1 Score</a:t>
            </a:r>
            <a:endParaRPr 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1912067"/>
            <a:ext cx="10972800" cy="3902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Precision,Recall,F1 Score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2667" y="1309689"/>
            <a:ext cx="11004551" cy="423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Precision,Recall,F1 Score</a:t>
            </a:r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1734578"/>
            <a:ext cx="10972800" cy="4257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Precision,Recall,F1 Score</a:t>
            </a:r>
            <a:endParaRPr lang="en-US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1908462"/>
            <a:ext cx="10972800" cy="390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Precision,Recall,F1 Score</a:t>
            </a:r>
            <a:endParaRPr lang="en-US" dirty="0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70090" y="2220930"/>
            <a:ext cx="10851821" cy="3284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Precision,Recall,F1 Score</a:t>
            </a:r>
            <a:endParaRPr lang="en-US" dirty="0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1772116"/>
            <a:ext cx="10972800" cy="4182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F1 Score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F1=2*(Precision*Recall)/(</a:t>
            </a:r>
            <a:r>
              <a:rPr lang="en-US" dirty="0" err="1"/>
              <a:t>precision+recall</a:t>
            </a:r>
            <a:r>
              <a:rPr lang="en-US" dirty="0"/>
              <a:t>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Hands-on session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  <a:p>
            <a:r>
              <a:rPr lang="en-US" dirty="0"/>
              <a:t>Logistic Regression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https://www.skillbasics.com/</a:t>
            </a:r>
            <a:endParaRPr lang="en-US" dirty="0"/>
          </a:p>
          <a:p>
            <a:r>
              <a:rPr lang="en-US" dirty="0"/>
              <a:t>3Blue1BrownSeries</a:t>
            </a:r>
          </a:p>
          <a:p>
            <a:r>
              <a:rPr lang="en-US" dirty="0"/>
              <a:t>https://www.youtube.com/watch?v=IHZwWFHWa-w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9363A-F999-4F1C-A157-8DDECEB7B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Supervised Machine Learning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7D742D-38A5-44D3-8940-C29BC333E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Supervised Learning</a:t>
            </a:r>
          </a:p>
          <a:p>
            <a:r>
              <a:rPr lang="en-US" b="1" u="sng" dirty="0"/>
              <a:t>How it works:</a:t>
            </a:r>
            <a:r>
              <a:rPr lang="en-US" dirty="0"/>
              <a:t> This algorithm consist of a target / outcome variable (or dependent variable) which is to be predicted from a given set of predictors (independent variables). Using these set of variables, we generate a function that map inputs to desired outputs. The training process continues until the model achieves a desired level of accuracy on the training data. </a:t>
            </a:r>
          </a:p>
          <a:p>
            <a:r>
              <a:rPr lang="en-US" dirty="0">
                <a:solidFill>
                  <a:srgbClr val="FF0000"/>
                </a:solidFill>
              </a:rPr>
              <a:t>Examples of Supervised Learning: Regression, </a:t>
            </a:r>
            <a:r>
              <a:rPr lang="en-US" u="sng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Decision Tree</a:t>
            </a:r>
            <a:r>
              <a:rPr lang="en-US" dirty="0">
                <a:solidFill>
                  <a:srgbClr val="FF0000"/>
                </a:solidFill>
              </a:rPr>
              <a:t>, </a:t>
            </a:r>
            <a:r>
              <a:rPr lang="en-US" u="sng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Random Forest</a:t>
            </a:r>
            <a:r>
              <a:rPr lang="en-US" dirty="0">
                <a:solidFill>
                  <a:srgbClr val="FF0000"/>
                </a:solidFill>
              </a:rPr>
              <a:t>, KNN, Logistic Regression etc.</a:t>
            </a:r>
          </a:p>
          <a:p>
            <a:pPr lvl="1"/>
            <a:endParaRPr lang="en-IN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IN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2679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FA290-8B3A-4103-A00E-06244A24C2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9131"/>
            <a:ext cx="9144000" cy="935575"/>
          </a:xfrm>
        </p:spPr>
        <p:txBody>
          <a:bodyPr>
            <a:normAutofit fontScale="90000"/>
          </a:bodyPr>
          <a:lstStyle/>
          <a:p>
            <a:br>
              <a:rPr lang="en-IN" sz="4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4800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74BFB-7A18-4DF0-8E46-E05235A52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754313"/>
          </a:xfrm>
        </p:spPr>
        <p:txBody>
          <a:bodyPr>
            <a:noAutofit/>
          </a:bodyPr>
          <a:lstStyle/>
          <a:p>
            <a:r>
              <a:rPr lang="en-IN" b="1" dirty="0" err="1">
                <a:latin typeface="Arial" panose="020B0604020202020204" pitchFamily="34" charset="0"/>
                <a:cs typeface="Arial" panose="020B0604020202020204" pitchFamily="34" charset="0"/>
              </a:rPr>
              <a:t>Raghu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 Prasad </a:t>
            </a:r>
            <a:r>
              <a:rPr lang="en-IN" b="1" dirty="0" err="1">
                <a:latin typeface="Arial" panose="020B0604020202020204" pitchFamily="34" charset="0"/>
                <a:cs typeface="Arial" panose="020B0604020202020204" pitchFamily="34" charset="0"/>
              </a:rPr>
              <a:t>Konandur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9845547471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www.kaushalya.tech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raghuprasadkonandur@kaushalya.tech</a:t>
            </a:r>
          </a:p>
          <a:p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C57037-1BA5-4CBD-8260-3759DECD7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www.</a:t>
            </a: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kaushalya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1DA70F-03AB-406E-88DC-93CC07431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40</a:t>
            </a:fld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423507-69B1-4DDE-954A-E8D22BA0C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682" y="534696"/>
            <a:ext cx="2309060" cy="21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24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Linear Regression – Single Variable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Prediction of home price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B5A3D0-1862-4D5C-B5B1-6D191D6AF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83" y="2285958"/>
            <a:ext cx="5005952" cy="4351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A2BC7B-76C0-4CF2-94C3-C2CB4D88D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335" y="2285957"/>
            <a:ext cx="6444090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312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Linear Regression – Single Variable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Prediction of home price</a:t>
            </a:r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7D519D-7463-405A-93EF-E00ADDEA9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23" y="2267338"/>
            <a:ext cx="4656277" cy="45906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8F1E66-7942-4BB8-B331-865E129D2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698" y="2267338"/>
            <a:ext cx="6193351" cy="459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60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Linear Regression – Single Variable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Bestfit</a:t>
            </a:r>
            <a:r>
              <a:rPr lang="en-IN" dirty="0"/>
              <a:t> line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EE66D4-A6B5-4F29-8680-9D2B41C2F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267337"/>
            <a:ext cx="4769499" cy="4590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467C4C-5C7F-4267-9F6A-0A2D8D355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698" y="2267336"/>
            <a:ext cx="6410447" cy="459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151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Linear Regression – Single Variable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Bestfit</a:t>
            </a:r>
            <a:r>
              <a:rPr lang="en-IN" dirty="0"/>
              <a:t> line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8F1E66-7942-4BB8-B331-865E129D2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698" y="2267338"/>
            <a:ext cx="6193351" cy="45906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E66D4-A6B5-4F29-8680-9D2B41C2F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267337"/>
            <a:ext cx="4769499" cy="459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0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Linear Regression – Single Variable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Bestfit</a:t>
            </a:r>
            <a:r>
              <a:rPr lang="en-IN" dirty="0"/>
              <a:t> line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8F1E66-7942-4BB8-B331-865E129D2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698" y="2267338"/>
            <a:ext cx="6193351" cy="45906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E66D4-A6B5-4F29-8680-9D2B41C2F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267337"/>
            <a:ext cx="4769499" cy="459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810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13021</TotalTime>
  <Words>667</Words>
  <Application>Microsoft Office PowerPoint</Application>
  <PresentationFormat>Widescreen</PresentationFormat>
  <Paragraphs>104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   Machine Learning Algorithms Linear and Logistic Regression </vt:lpstr>
      <vt:lpstr>Introduction</vt:lpstr>
      <vt:lpstr>Topics</vt:lpstr>
      <vt:lpstr>Supervised Machine Learning</vt:lpstr>
      <vt:lpstr>Linear Regression – Single Variable</vt:lpstr>
      <vt:lpstr>Linear Regression – Single Variable</vt:lpstr>
      <vt:lpstr>Linear Regression – Single Variable</vt:lpstr>
      <vt:lpstr>Linear Regression – Single Variable</vt:lpstr>
      <vt:lpstr>Linear Regression – Single Variable</vt:lpstr>
      <vt:lpstr>Linear Regression – Multiple Variable</vt:lpstr>
      <vt:lpstr>Dummy Variables – One Hot Encoding</vt:lpstr>
      <vt:lpstr>Dummy Variables – One Hot Encoding</vt:lpstr>
      <vt:lpstr>Dummy Variables – One Hot Encoding</vt:lpstr>
      <vt:lpstr>Logistic Regression – Binary Classification</vt:lpstr>
      <vt:lpstr>Logistic Regression – Binary Classification</vt:lpstr>
      <vt:lpstr>Logistic Regression – Binary Classification</vt:lpstr>
      <vt:lpstr>Logistic Regression – Binary Classification</vt:lpstr>
      <vt:lpstr>Logistic Regression – Binary Classification</vt:lpstr>
      <vt:lpstr>Logistic Regression – Multiclass Classification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Metrics In Classification</vt:lpstr>
      <vt:lpstr>Metrics In Classification</vt:lpstr>
      <vt:lpstr>Metrics In Classification</vt:lpstr>
      <vt:lpstr>Metrics In Classification</vt:lpstr>
      <vt:lpstr>Precision,Recall,F1 Score</vt:lpstr>
      <vt:lpstr>Precision,Recall,F1 Score</vt:lpstr>
      <vt:lpstr>Precision,Recall,F1 Score</vt:lpstr>
      <vt:lpstr>Precision,Recall,F1 Score</vt:lpstr>
      <vt:lpstr>Precision,Recall,F1 Score</vt:lpstr>
      <vt:lpstr>Precision,Recall,F1 Score</vt:lpstr>
      <vt:lpstr>Precision,Recall,F1 Score</vt:lpstr>
      <vt:lpstr>F1 Score</vt:lpstr>
      <vt:lpstr>Hands-on session</vt:lpstr>
      <vt:lpstr>References</vt:lpstr>
      <vt:lpstr>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raghu prasad</dc:creator>
  <cp:lastModifiedBy>raghu prasad konandur</cp:lastModifiedBy>
  <cp:revision>811</cp:revision>
  <dcterms:created xsi:type="dcterms:W3CDTF">2018-01-28T06:02:15Z</dcterms:created>
  <dcterms:modified xsi:type="dcterms:W3CDTF">2023-05-12T13:45:09Z</dcterms:modified>
</cp:coreProperties>
</file>